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20" r:id="rId2"/>
    <p:sldId id="321" r:id="rId3"/>
    <p:sldId id="256" r:id="rId4"/>
    <p:sldId id="257" r:id="rId5"/>
    <p:sldId id="272" r:id="rId6"/>
    <p:sldId id="274" r:id="rId7"/>
    <p:sldId id="275" r:id="rId8"/>
    <p:sldId id="276" r:id="rId9"/>
    <p:sldId id="277" r:id="rId10"/>
    <p:sldId id="263" r:id="rId11"/>
    <p:sldId id="278" r:id="rId12"/>
    <p:sldId id="279" r:id="rId13"/>
    <p:sldId id="280" r:id="rId14"/>
    <p:sldId id="323" r:id="rId15"/>
    <p:sldId id="322" r:id="rId16"/>
    <p:sldId id="283" r:id="rId17"/>
    <p:sldId id="285" r:id="rId18"/>
    <p:sldId id="291" r:id="rId19"/>
    <p:sldId id="315" r:id="rId20"/>
    <p:sldId id="271" r:id="rId21"/>
    <p:sldId id="293" r:id="rId22"/>
    <p:sldId id="324" r:id="rId23"/>
    <p:sldId id="294" r:id="rId24"/>
    <p:sldId id="295" r:id="rId25"/>
    <p:sldId id="328" r:id="rId26"/>
    <p:sldId id="325" r:id="rId27"/>
    <p:sldId id="269" r:id="rId28"/>
    <p:sldId id="316" r:id="rId29"/>
    <p:sldId id="317" r:id="rId30"/>
    <p:sldId id="287" r:id="rId31"/>
    <p:sldId id="302" r:id="rId32"/>
    <p:sldId id="327" r:id="rId33"/>
  </p:sldIdLst>
  <p:sldSz cx="12192000" cy="6858000"/>
  <p:notesSz cx="6797675" cy="99266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Mah Silva" initials="LMS" lastIdx="1" clrIdx="0">
    <p:extLst>
      <p:ext uri="{19B8F6BF-5375-455C-9EA6-DF929625EA0E}">
        <p15:presenceInfo xmlns:p15="http://schemas.microsoft.com/office/powerpoint/2012/main" userId="Luis Mah Sil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1A1B1-25AA-4C7D-BF11-EC8FAAB5AC3A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F2453-8ECE-46F3-9344-8A0D462B076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7677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2453-8ECE-46F3-9344-8A0D462B076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0791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F2453-8ECE-46F3-9344-8A0D462B076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535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5507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009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1790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190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3411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747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936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307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5119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87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55567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6A1AE-27D6-4AFC-BA2B-B692F7C134C1}" type="datetimeFigureOut">
              <a:rPr lang="pt-PT" smtClean="0"/>
              <a:t>13-10-2016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B626-9F80-4B5C-8BD9-271CC2F365B9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KoqLu5CKx-o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re-econ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qOP2V_np2c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thinkecon.co.uk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Z1JJa22mso" TargetMode="External"/><Relationship Id="rId2" Type="http://schemas.openxmlformats.org/officeDocument/2006/relationships/hyperlink" Target="http://www.demos.co.uk/files/Entrepreneurial_State_-_web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zKFFCga7T9w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bbc.com/news/uk-politics-37556019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technologyreview.com/s/602490/capitalism-behaving-badly/?utm_campaign=socialflow&amp;utm_source=twitter&amp;utm_medium=post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3I-RVVa6mK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bancaetica.it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triodos.com/en/about-triodos-bank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MEzSzptjS4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32NlrmJs5kw&amp;index=6&amp;list=PL0tpXgEHVDnu3hOjFRoWOl2aqyamowAd8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hjY5LWF3tg" TargetMode="External"/><Relationship Id="rId2" Type="http://schemas.openxmlformats.org/officeDocument/2006/relationships/hyperlink" Target="https://www.weforum.org/agenda/2016/01/the-fourth-industrial-revolution-what-it-means-and-how-to-respon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Desde 2008……..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pt-PT" dirty="0" smtClean="0"/>
              <a:t>Crise Financeira de 2008</a:t>
            </a:r>
          </a:p>
          <a:p>
            <a:pPr>
              <a:buFontTx/>
              <a:buChar char="-"/>
            </a:pPr>
            <a:r>
              <a:rPr lang="pt-PT" dirty="0" smtClean="0"/>
              <a:t>Recessão Económica Países Industrializados</a:t>
            </a:r>
          </a:p>
          <a:p>
            <a:pPr>
              <a:buFontTx/>
              <a:buChar char="-"/>
            </a:pPr>
            <a:r>
              <a:rPr lang="pt-PT" dirty="0" smtClean="0"/>
              <a:t>Políticas de Austeridade</a:t>
            </a:r>
          </a:p>
          <a:p>
            <a:pPr>
              <a:buFontTx/>
              <a:buChar char="-"/>
            </a:pPr>
            <a:r>
              <a:rPr lang="pt-PT" dirty="0" err="1" smtClean="0"/>
              <a:t>Re-mergência</a:t>
            </a:r>
            <a:r>
              <a:rPr lang="pt-PT" dirty="0" smtClean="0"/>
              <a:t> de movimentos populistas de esquerda e direita</a:t>
            </a:r>
          </a:p>
          <a:p>
            <a:pPr>
              <a:buFontTx/>
              <a:buChar char="-"/>
            </a:pPr>
            <a:r>
              <a:rPr lang="pt-PT" dirty="0" smtClean="0"/>
              <a:t>Aumento das desigualdades</a:t>
            </a:r>
          </a:p>
          <a:p>
            <a:pPr>
              <a:buFontTx/>
              <a:buChar char="-"/>
            </a:pPr>
            <a:r>
              <a:rPr lang="pt-PT" dirty="0" smtClean="0"/>
              <a:t>Classe média em crise</a:t>
            </a:r>
          </a:p>
          <a:p>
            <a:pPr>
              <a:buFontTx/>
              <a:buChar char="-"/>
            </a:pPr>
            <a:r>
              <a:rPr lang="pt-PT" dirty="0" smtClean="0"/>
              <a:t>Emergência e colapso de novas potências: China, Brasil, Índia, Turquia, África do Sul</a:t>
            </a:r>
          </a:p>
          <a:p>
            <a:pPr>
              <a:buFontTx/>
              <a:buChar char="-"/>
            </a:pPr>
            <a:r>
              <a:rPr lang="pt-PT" dirty="0" smtClean="0"/>
              <a:t>“Primavera Árabe”</a:t>
            </a:r>
          </a:p>
          <a:p>
            <a:pPr>
              <a:buFontTx/>
              <a:buChar char="-"/>
            </a:pPr>
            <a:r>
              <a:rPr lang="pt-PT" dirty="0" smtClean="0"/>
              <a:t>Conflito no Médio Oriente/ISIS</a:t>
            </a:r>
          </a:p>
          <a:p>
            <a:pPr>
              <a:buFontTx/>
              <a:buChar char="-"/>
            </a:pPr>
            <a:r>
              <a:rPr lang="pt-PT" dirty="0" smtClean="0"/>
              <a:t>Terrorismo</a:t>
            </a:r>
          </a:p>
          <a:p>
            <a:pPr>
              <a:buFontTx/>
              <a:buChar char="-"/>
            </a:pPr>
            <a:r>
              <a:rPr lang="pt-PT" dirty="0" smtClean="0"/>
              <a:t>Queda dos preços do petróleo e outras matérias-primas (</a:t>
            </a:r>
            <a:r>
              <a:rPr lang="pt-PT" i="1" dirty="0" err="1" smtClean="0"/>
              <a:t>commodities</a:t>
            </a:r>
            <a:r>
              <a:rPr lang="pt-PT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6529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dirty="0"/>
              <a:t>“INCRUSTAÇÃO” (</a:t>
            </a:r>
            <a:r>
              <a:rPr lang="pt-PT" i="1" dirty="0" err="1"/>
              <a:t>Embeddedness</a:t>
            </a:r>
            <a:r>
              <a:rPr lang="pt-PT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b="1" dirty="0" smtClean="0"/>
              <a:t>Sociedades Pré-Capitalistas</a:t>
            </a:r>
            <a:r>
              <a:rPr lang="pt-PT" dirty="0" smtClean="0"/>
              <a:t>: produção e distribuição de bens socialmente incrustadas (</a:t>
            </a:r>
            <a:r>
              <a:rPr lang="pt-PT" i="1" dirty="0" err="1" smtClean="0"/>
              <a:t>embedded</a:t>
            </a:r>
            <a:r>
              <a:rPr lang="pt-PT" dirty="0" smtClean="0"/>
              <a:t>) em instituições sociais não mercantis, gerando processos económicos de natureza não-mercantil e que regulavam os próprios mercados – relações de parentesco, políticas e religiosas (</a:t>
            </a:r>
            <a:r>
              <a:rPr lang="pt-PT" i="1" dirty="0" smtClean="0"/>
              <a:t>homo </a:t>
            </a:r>
            <a:r>
              <a:rPr lang="pt-PT" i="1" dirty="0" err="1" smtClean="0"/>
              <a:t>socii</a:t>
            </a:r>
            <a:r>
              <a:rPr lang="pt-PT" dirty="0" smtClean="0"/>
              <a:t>)</a:t>
            </a:r>
          </a:p>
          <a:p>
            <a:pPr algn="just"/>
            <a:r>
              <a:rPr lang="pt-PT" b="1" dirty="0" smtClean="0"/>
              <a:t>Sociedades Capitalistas</a:t>
            </a:r>
            <a:r>
              <a:rPr lang="pt-PT" dirty="0" smtClean="0"/>
              <a:t>: produção e distribuição de bens deixam de estar socialmente incrustadas em instituições sociais e passa a acontecer o inverso – as trocas mercantis passam a determinar a economias, as próprias instituições sociais, todos os </a:t>
            </a:r>
            <a:r>
              <a:rPr lang="pt-PT" dirty="0" err="1" smtClean="0"/>
              <a:t>aspectos</a:t>
            </a:r>
            <a:r>
              <a:rPr lang="pt-PT" dirty="0" smtClean="0"/>
              <a:t> da vida social e humana (</a:t>
            </a:r>
            <a:r>
              <a:rPr lang="pt-PT" i="1" dirty="0" smtClean="0"/>
              <a:t>homo </a:t>
            </a:r>
            <a:r>
              <a:rPr lang="pt-PT" i="1" dirty="0" err="1" smtClean="0"/>
              <a:t>economicus</a:t>
            </a:r>
            <a:r>
              <a:rPr lang="pt-PT" dirty="0" smtClean="0"/>
              <a:t>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4660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“INCRUSTAÇÃO” (</a:t>
            </a:r>
            <a:r>
              <a:rPr lang="pt-PT" i="1" dirty="0" err="1" smtClean="0"/>
              <a:t>Embeddedness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sustenta que uma economia de mercado inteiramente autorregulada requer que os seres humanos e o meio circundante sejam convertidos em meras mercadorias –  o que só poderia garantir a destruição tanto da sociedade como do meio natural ambiente.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À medida que as consequências da </a:t>
            </a:r>
            <a:r>
              <a:rPr lang="pt-PT" dirty="0" err="1" smtClean="0"/>
              <a:t>acção</a:t>
            </a:r>
            <a:r>
              <a:rPr lang="pt-PT" dirty="0" smtClean="0"/>
              <a:t> dos mercados sem restrições se manifestam, os seres humanos começam a resistir…e a reagir…levando à emergência de uma outra contribuição conceptual de </a:t>
            </a:r>
            <a:r>
              <a:rPr lang="pt-PT" dirty="0" err="1" smtClean="0"/>
              <a:t>Polanyi</a:t>
            </a:r>
            <a:r>
              <a:rPr lang="pt-PT" dirty="0" smtClean="0"/>
              <a:t>: </a:t>
            </a:r>
            <a:r>
              <a:rPr lang="pt-PT" b="1" dirty="0" smtClean="0"/>
              <a:t>o movimento duplo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213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 MOVIMENTO DUPLO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introduz este ideia quando explicita as </a:t>
            </a:r>
            <a:r>
              <a:rPr lang="pt-PT" dirty="0" err="1" smtClean="0"/>
              <a:t>reacções</a:t>
            </a:r>
            <a:r>
              <a:rPr lang="pt-PT" dirty="0" smtClean="0"/>
              <a:t> dos seres humanos à dominação do mercado livre. </a:t>
            </a:r>
            <a:r>
              <a:rPr lang="pt-PT" dirty="0" err="1" smtClean="0"/>
              <a:t>Polanyi</a:t>
            </a:r>
            <a:r>
              <a:rPr lang="pt-PT" dirty="0" smtClean="0"/>
              <a:t> sustenta que as sociedades de mercado são configuradas por dois movimentos opostos – </a:t>
            </a:r>
            <a:r>
              <a:rPr lang="pt-PT" b="1" dirty="0" smtClean="0"/>
              <a:t>o movimento do </a:t>
            </a:r>
            <a:r>
              <a:rPr lang="pt-PT" b="1" i="1" dirty="0" err="1" smtClean="0"/>
              <a:t>laisse-faire</a:t>
            </a:r>
            <a:r>
              <a:rPr lang="pt-PT" b="1" dirty="0" smtClean="0"/>
              <a:t> que pressiona pela expansão do mercado livre e o </a:t>
            </a:r>
            <a:r>
              <a:rPr lang="pt-PT" b="1" i="1" dirty="0" smtClean="0"/>
              <a:t>contramovimento de </a:t>
            </a:r>
            <a:r>
              <a:rPr lang="pt-PT" b="1" i="1" dirty="0" err="1" smtClean="0"/>
              <a:t>protecção</a:t>
            </a:r>
            <a:r>
              <a:rPr lang="pt-PT" b="1" i="1" dirty="0" smtClean="0"/>
              <a:t> </a:t>
            </a:r>
            <a:r>
              <a:rPr lang="pt-PT" b="1" dirty="0" smtClean="0"/>
              <a:t>que emerge como resistência à desincrustação da economia</a:t>
            </a:r>
            <a:r>
              <a:rPr lang="pt-PT" dirty="0" smtClean="0"/>
              <a:t>.</a:t>
            </a:r>
          </a:p>
          <a:p>
            <a:pPr algn="just"/>
            <a:r>
              <a:rPr lang="pt-PT" dirty="0" smtClean="0"/>
              <a:t>A criação de barreiras de </a:t>
            </a:r>
            <a:r>
              <a:rPr lang="pt-PT" dirty="0" err="1" smtClean="0"/>
              <a:t>protecção</a:t>
            </a:r>
            <a:r>
              <a:rPr lang="pt-PT" dirty="0" smtClean="0"/>
              <a:t> contra os efeitos de funcionamento dos mercados globais foi uma resposta espontânea e não planeada por parte dos grupos da sociedade perante as exigências impossíveis do sistema de mercado autorregulado</a:t>
            </a:r>
            <a:r>
              <a:rPr lang="pt-PT" dirty="0"/>
              <a:t>. </a:t>
            </a:r>
            <a:endParaRPr lang="pt-PT" dirty="0" smtClean="0"/>
          </a:p>
          <a:p>
            <a:pPr algn="just"/>
            <a:r>
              <a:rPr lang="pt-PT" dirty="0" smtClean="0"/>
              <a:t>E servem de lição para o presente…..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8707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CONTRAMOVIMENTO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952999"/>
          </a:xfrm>
        </p:spPr>
        <p:txBody>
          <a:bodyPr>
            <a:normAutofit fontScale="85000" lnSpcReduction="20000"/>
          </a:bodyPr>
          <a:lstStyle/>
          <a:p>
            <a:r>
              <a:rPr lang="pt-PT" dirty="0" smtClean="0"/>
              <a:t>O </a:t>
            </a:r>
            <a:r>
              <a:rPr lang="pt-PT" b="1" dirty="0" smtClean="0"/>
              <a:t>contramovimento </a:t>
            </a:r>
            <a:r>
              <a:rPr lang="pt-PT" dirty="0" smtClean="0"/>
              <a:t>é destinada a reequilibrar ou a estabilizar a sociedade perante os efeitos de um mercado livre.</a:t>
            </a:r>
            <a:r>
              <a:rPr lang="pt-PT" dirty="0"/>
              <a:t> </a:t>
            </a:r>
            <a:r>
              <a:rPr lang="pt-PT" dirty="0" smtClean="0"/>
              <a:t>Uma </a:t>
            </a:r>
            <a:r>
              <a:rPr lang="pt-PT" dirty="0"/>
              <a:t>reação, espécie de contramovimento contra a expansão da economia de mercado e destinado a proteger pela lei o acesso à saúde, condições laborais nas fábricas, seguros, direitos sindicais, serviços públicos e </a:t>
            </a:r>
            <a:r>
              <a:rPr lang="pt-PT" dirty="0" smtClean="0"/>
              <a:t>municipais</a:t>
            </a:r>
            <a:endParaRPr lang="pt-PT" dirty="0"/>
          </a:p>
          <a:p>
            <a:endParaRPr lang="pt-PT" dirty="0" smtClean="0"/>
          </a:p>
          <a:p>
            <a:r>
              <a:rPr lang="pt-PT" dirty="0" smtClean="0"/>
              <a:t>Embora </a:t>
            </a:r>
            <a:r>
              <a:rPr lang="pt-PT" dirty="0" err="1" smtClean="0"/>
              <a:t>Polanyi</a:t>
            </a:r>
            <a:r>
              <a:rPr lang="pt-PT" dirty="0"/>
              <a:t> </a:t>
            </a:r>
            <a:r>
              <a:rPr lang="pt-PT" dirty="0" smtClean="0"/>
              <a:t>simpatize com este </a:t>
            </a:r>
            <a:r>
              <a:rPr lang="pt-PT" b="1" dirty="0" smtClean="0"/>
              <a:t>contramovimento</a:t>
            </a:r>
            <a:r>
              <a:rPr lang="pt-PT" dirty="0" smtClean="0"/>
              <a:t>, também reconhece que poderá, nalguns casos, criar um impasse económico-político perigosos. Os </a:t>
            </a:r>
            <a:r>
              <a:rPr lang="pt-PT" dirty="0"/>
              <a:t>regimes totalitários, de cariz comunista e fascista, representavam o ricochete violento das massas humanas contra a desumanização da sociedade pela lógica </a:t>
            </a:r>
            <a:r>
              <a:rPr lang="pt-PT" dirty="0" smtClean="0"/>
              <a:t>mercantil….</a:t>
            </a:r>
          </a:p>
          <a:p>
            <a:endParaRPr lang="pt-PT" dirty="0" smtClean="0"/>
          </a:p>
          <a:p>
            <a:r>
              <a:rPr lang="pt-PT" dirty="0" smtClean="0"/>
              <a:t>Quando deixou de haver um movimento  capaz de impor a sua solução para a crise, as tensões aumentaram, permitindo que o fascismo adquirisse a força necessária à conquista do poder, rompendo em simultâneo com o </a:t>
            </a:r>
            <a:r>
              <a:rPr lang="pt-PT" i="1" dirty="0" err="1" smtClean="0"/>
              <a:t>laisse-faire</a:t>
            </a:r>
            <a:r>
              <a:rPr lang="pt-PT" i="1" dirty="0" smtClean="0"/>
              <a:t> </a:t>
            </a:r>
            <a:r>
              <a:rPr lang="pt-PT" dirty="0" smtClean="0"/>
              <a:t>e com a democracia…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40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3000" cy="6858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0"/>
            <a:ext cx="6184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99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225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0"/>
            <a:ext cx="5619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64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ESTADO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O ponto mais importante da lição de </a:t>
            </a:r>
            <a:r>
              <a:rPr lang="pt-PT" dirty="0" err="1" smtClean="0"/>
              <a:t>Polanyi</a:t>
            </a:r>
            <a:r>
              <a:rPr lang="pt-PT" dirty="0" smtClean="0"/>
              <a:t> é mostrar que o liberalismo de mercado impõe às pessoas comuns exigências que pura e simplesmente não são suportáveis e que estas irão gerar conflitos….</a:t>
            </a:r>
          </a:p>
          <a:p>
            <a:pPr algn="just"/>
            <a:r>
              <a:rPr lang="pt-PT" dirty="0" smtClean="0"/>
              <a:t>Assim para </a:t>
            </a:r>
            <a:r>
              <a:rPr lang="pt-PT" dirty="0" err="1" smtClean="0"/>
              <a:t>Polanyi</a:t>
            </a:r>
            <a:r>
              <a:rPr lang="pt-PT" dirty="0" smtClean="0"/>
              <a:t>, a expansão do papel do Estado quer a nível interno quer a nível internacional é crucial para mitigar os efeitos deste liberalismo de mercado: </a:t>
            </a:r>
            <a:r>
              <a:rPr lang="pt-PT" dirty="0"/>
              <a:t>“liberalismo incrustado” (</a:t>
            </a:r>
            <a:r>
              <a:rPr lang="pt-PT" i="1" dirty="0" err="1"/>
              <a:t>embedded</a:t>
            </a:r>
            <a:r>
              <a:rPr lang="pt-PT" i="1" dirty="0"/>
              <a:t> </a:t>
            </a:r>
            <a:r>
              <a:rPr lang="pt-PT" i="1" dirty="0" err="1"/>
              <a:t>liberalism</a:t>
            </a:r>
            <a:r>
              <a:rPr lang="pt-PT" dirty="0"/>
              <a:t>), isto é, governos capazes de jogar um papel musculado na mediação entre economias nacionais e </a:t>
            </a:r>
            <a:r>
              <a:rPr lang="pt-PT" dirty="0" smtClean="0"/>
              <a:t>internacionais (</a:t>
            </a:r>
            <a:r>
              <a:rPr lang="pt-PT" i="1" dirty="0" smtClean="0"/>
              <a:t>globalização</a:t>
            </a:r>
            <a:r>
              <a:rPr lang="pt-PT" dirty="0" smtClean="0"/>
              <a:t>)</a:t>
            </a:r>
          </a:p>
          <a:p>
            <a:pPr algn="just"/>
            <a:r>
              <a:rPr lang="pt-PT" dirty="0" smtClean="0"/>
              <a:t>O </a:t>
            </a:r>
            <a:r>
              <a:rPr lang="pt-PT" dirty="0"/>
              <a:t>papel do Estado como mão visível/mercados são construções políticas e não independentes</a:t>
            </a:r>
            <a:endParaRPr lang="pt-PT" dirty="0" smtClean="0"/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79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ESTADO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dirty="0" smtClean="0"/>
          </a:p>
          <a:p>
            <a:pPr marL="0" indent="0" algn="ctr">
              <a:buNone/>
            </a:pPr>
            <a:r>
              <a:rPr lang="pt-PT" i="1" dirty="0" smtClean="0"/>
              <a:t>O Estado enquadrou o movimento de </a:t>
            </a:r>
            <a:r>
              <a:rPr lang="pt-PT" i="1" dirty="0" err="1" smtClean="0"/>
              <a:t>mercadorização</a:t>
            </a:r>
            <a:r>
              <a:rPr lang="pt-PT" i="1" dirty="0" smtClean="0"/>
              <a:t> da terra, do trabalho e do capital, procurando gerir os seus excessos e os conflitos daí resultantes. O Estado moderno, concentrando o poder coercivo, impondo uma política fiscal, criando um quadro para a </a:t>
            </a:r>
            <a:r>
              <a:rPr lang="pt-PT" i="1" dirty="0" err="1" smtClean="0"/>
              <a:t>actividade</a:t>
            </a:r>
            <a:r>
              <a:rPr lang="pt-PT" i="1" dirty="0" smtClean="0"/>
              <a:t> económica (por exemplo, legitimando os direitos de propriedade), promoveu a transformação das lógicas de organização social contestando organizações precedentes</a:t>
            </a:r>
          </a:p>
          <a:p>
            <a:endParaRPr lang="pt-PT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637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INSTITUTE FOR NEW ECONOMIC THINKING (INET)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3600" y="2082800"/>
            <a:ext cx="4953000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CORE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40200" y="3200401"/>
            <a:ext cx="3717925" cy="103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5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414000" cy="5930900"/>
          </a:xfrm>
        </p:spPr>
      </p:pic>
    </p:spTree>
    <p:extLst>
      <p:ext uri="{BB962C8B-B14F-4D97-AF65-F5344CB8AC3E}">
        <p14:creationId xmlns:p14="http://schemas.microsoft.com/office/powerpoint/2010/main" val="27187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REPENSAR A ECONOMIA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2489200"/>
            <a:ext cx="8686800" cy="32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>
                <a:hlinkClick r:id="rId2"/>
              </a:rPr>
              <a:t>ESTADO EMPREENDEDOR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PT" i="1" dirty="0" smtClean="0"/>
          </a:p>
          <a:p>
            <a:pPr marL="0" indent="0" algn="ctr">
              <a:buNone/>
            </a:pPr>
            <a:r>
              <a:rPr lang="pt-PT" i="1" dirty="0" smtClean="0"/>
              <a:t>Grande parte das inovações radicais, revolucionárias que têm alimentado o capitalismo – desde as linhas férreas à internet, da nanotecnologia a produtos farmacêuticos – têm as suas origens em investimentos iniciais corajosos, intensivos e empreendedores pelo Estado através do seu apoio à investigação e desenvolvimento (ciência e tecnologia de base). Foi a </a:t>
            </a:r>
            <a:r>
              <a:rPr lang="pt-PT" b="1" i="1" dirty="0" smtClean="0"/>
              <a:t>mão visível do Estado</a:t>
            </a:r>
            <a:r>
              <a:rPr lang="pt-PT" i="1" dirty="0" smtClean="0"/>
              <a:t> que tornou possível muitas das actuais inovações científicas e tecnológicas</a:t>
            </a:r>
            <a:endParaRPr lang="pt-PT" i="1" dirty="0"/>
          </a:p>
          <a:p>
            <a:pPr marL="0" indent="0" algn="ctr">
              <a:buNone/>
            </a:pPr>
            <a:r>
              <a:rPr lang="pt-PT" i="1" dirty="0" smtClean="0"/>
              <a:t>(</a:t>
            </a:r>
            <a:r>
              <a:rPr lang="pt-PT" i="1" dirty="0" err="1" smtClean="0">
                <a:hlinkClick r:id="rId3"/>
              </a:rPr>
              <a:t>Rethinking</a:t>
            </a:r>
            <a:r>
              <a:rPr lang="pt-PT" i="1" dirty="0" smtClean="0">
                <a:hlinkClick r:id="rId3"/>
              </a:rPr>
              <a:t> </a:t>
            </a:r>
            <a:r>
              <a:rPr lang="pt-PT" i="1" dirty="0" err="1" smtClean="0">
                <a:hlinkClick r:id="rId3"/>
              </a:rPr>
              <a:t>the</a:t>
            </a:r>
            <a:r>
              <a:rPr lang="pt-PT" i="1" dirty="0" smtClean="0">
                <a:hlinkClick r:id="rId3"/>
              </a:rPr>
              <a:t> </a:t>
            </a:r>
            <a:r>
              <a:rPr lang="pt-PT" i="1" dirty="0" err="1" smtClean="0">
                <a:hlinkClick r:id="rId3"/>
              </a:rPr>
              <a:t>State</a:t>
            </a:r>
            <a:r>
              <a:rPr lang="pt-PT" i="1" dirty="0" smtClean="0"/>
              <a:t>)</a:t>
            </a:r>
            <a:endParaRPr lang="pt-PT" i="1" dirty="0"/>
          </a:p>
        </p:txBody>
      </p:sp>
    </p:spTree>
    <p:extLst>
      <p:ext uri="{BB962C8B-B14F-4D97-AF65-F5344CB8AC3E}">
        <p14:creationId xmlns:p14="http://schemas.microsoft.com/office/powerpoint/2010/main" val="25904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ESTADO EMPREENDEDOR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PT" dirty="0"/>
              <a:t>Para </a:t>
            </a:r>
            <a:r>
              <a:rPr lang="pt-PT" dirty="0" err="1"/>
              <a:t>Mazzucato</a:t>
            </a:r>
            <a:r>
              <a:rPr lang="pt-PT" dirty="0"/>
              <a:t>, quando o Estado está organizado de forma eficiente e eficaz, a sua mão é firma mas não pesada, oferecendo uma visão e o empurrão para que as coisas aconteçam. 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Tais </a:t>
            </a:r>
            <a:r>
              <a:rPr lang="pt-PT" dirty="0" err="1"/>
              <a:t>acções</a:t>
            </a:r>
            <a:r>
              <a:rPr lang="pt-PT" dirty="0"/>
              <a:t> são destinadas a aumentar a coragem do sector privado. Isto significa que o Estado não é apenas um simples facilitador de crescimento mas um parceiro chave do sector privado – e muitas vezes um </a:t>
            </a:r>
            <a:r>
              <a:rPr lang="pt-PT" dirty="0" err="1"/>
              <a:t>actor</a:t>
            </a:r>
            <a:r>
              <a:rPr lang="pt-PT" dirty="0"/>
              <a:t> mais ousado disposto a correr riscos que o sector privado não quer assumir. 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Um </a:t>
            </a:r>
            <a:r>
              <a:rPr lang="pt-PT" dirty="0"/>
              <a:t>Estado empreendedor não apenas reduz o risco do sector privado mas consegue reconhecer o espaço de risco e operar de forma audaz e </a:t>
            </a:r>
            <a:r>
              <a:rPr lang="pt-PT" dirty="0" err="1"/>
              <a:t>efectiva</a:t>
            </a:r>
            <a:r>
              <a:rPr lang="pt-PT" dirty="0"/>
              <a:t> para fazer as coisas acontecer. </a:t>
            </a: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6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APPLE e JUSTIÇA FISCAL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800" y="1600200"/>
            <a:ext cx="3456384" cy="37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ESTADO EMPREENDEDOR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1)	Golden share nas patentes tecnológicas ou científicas e fundo nacional de inovação  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2)	Empréstimos e garantias com condições claras</a:t>
            </a:r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 smtClean="0"/>
              <a:t>3)	</a:t>
            </a:r>
            <a:r>
              <a:rPr lang="pt-PT" dirty="0"/>
              <a:t>B</a:t>
            </a:r>
            <a:r>
              <a:rPr lang="pt-PT" dirty="0" smtClean="0"/>
              <a:t>ancos de desenvolvimento tal como existe na Alemanha, Brasil, China ou Coreia do Sul. </a:t>
            </a:r>
          </a:p>
          <a:p>
            <a:pPr marL="0" indent="0">
              <a:buNone/>
            </a:pPr>
            <a:endParaRPr lang="pt-PT" dirty="0" smtClean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7591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 RETORNO AO ESTADO?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8300" y="1825624"/>
            <a:ext cx="9550400" cy="48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3600" y="365124"/>
            <a:ext cx="4445000" cy="621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8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LUTA ANTI-PARAÍSO FISCAL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06900" y="2336800"/>
            <a:ext cx="3276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07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BANCA ETICA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16400" y="2641600"/>
            <a:ext cx="3936999" cy="20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TRIODOS BANK</a:t>
            </a:r>
            <a:endParaRPr lang="pt-P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94100" y="2857500"/>
            <a:ext cx="4749800" cy="16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9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b="1" i="1" dirty="0" smtClean="0"/>
              <a:t>A Grande Transformação</a:t>
            </a:r>
            <a:br>
              <a:rPr lang="pt-PT" b="1" i="1" dirty="0" smtClean="0"/>
            </a:br>
            <a:r>
              <a:rPr lang="pt-PT" b="1" dirty="0" smtClean="0"/>
              <a:t>Karl </a:t>
            </a:r>
            <a:r>
              <a:rPr lang="pt-PT" b="1" dirty="0" err="1" smtClean="0"/>
              <a:t>Polanyi</a:t>
            </a:r>
            <a:endParaRPr lang="pt-PT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 smtClean="0"/>
          </a:p>
          <a:p>
            <a:r>
              <a:rPr lang="pt-PT" dirty="0" smtClean="0"/>
              <a:t>MDCI-CSD</a:t>
            </a:r>
          </a:p>
          <a:p>
            <a:r>
              <a:rPr lang="pt-PT" dirty="0" smtClean="0"/>
              <a:t>13 de Outubro 2016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70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PÓS-CAPITALISMO?</a:t>
            </a:r>
            <a:endParaRPr lang="pt-PT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59200" y="2260600"/>
            <a:ext cx="4203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 smtClean="0"/>
              <a:t>SHARING ECONOMY</a:t>
            </a:r>
            <a:endParaRPr lang="pt-PT" i="1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1012" y="2044700"/>
            <a:ext cx="3557588" cy="267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 smtClean="0"/>
              <a:t> </a:t>
            </a:r>
            <a:r>
              <a:rPr lang="pt-PT" dirty="0" smtClean="0">
                <a:hlinkClick r:id="rId2"/>
              </a:rPr>
              <a:t>4ª REVOLUÇÃO INDUSTRIAL?</a:t>
            </a:r>
            <a:endParaRPr lang="pt-PT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7500" y="1955800"/>
            <a:ext cx="9334500" cy="43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7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4450" y="1515378"/>
            <a:ext cx="3035300" cy="4168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05400" y="2445603"/>
            <a:ext cx="5740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3600" dirty="0" smtClean="0"/>
              <a:t>“ A nossa tese é que a ideia de um mercado capaz de se </a:t>
            </a:r>
            <a:r>
              <a:rPr lang="pt-PT" sz="3600" dirty="0" err="1" smtClean="0"/>
              <a:t>auto-ajustar</a:t>
            </a:r>
            <a:r>
              <a:rPr lang="pt-PT" sz="3600" dirty="0" smtClean="0"/>
              <a:t> </a:t>
            </a:r>
            <a:r>
              <a:rPr lang="pt-PT" sz="3600" dirty="0"/>
              <a:t>é</a:t>
            </a:r>
            <a:r>
              <a:rPr lang="pt-PT" sz="3600" dirty="0" smtClean="0"/>
              <a:t> uma mera utopia”</a:t>
            </a: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40728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/>
              <a:t>A GRANDE TRANSFORMAÇÃO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Uma das críticas mais poderosas do </a:t>
            </a:r>
            <a:r>
              <a:rPr lang="pt-PT" b="1" dirty="0" smtClean="0"/>
              <a:t>mercado livre sem regras</a:t>
            </a:r>
            <a:r>
              <a:rPr lang="pt-PT" dirty="0" smtClean="0"/>
              <a:t>: a ideia de que quer as sociedades nacionais como a economia global podem ser organizadas por meio de mercados autorregulados</a:t>
            </a:r>
          </a:p>
          <a:p>
            <a:pPr algn="just"/>
            <a:endParaRPr lang="pt-PT" dirty="0"/>
          </a:p>
          <a:p>
            <a:pPr algn="just"/>
            <a:r>
              <a:rPr lang="pt-PT" dirty="0" smtClean="0"/>
              <a:t>A obra de </a:t>
            </a:r>
            <a:r>
              <a:rPr lang="pt-PT" dirty="0" err="1" smtClean="0"/>
              <a:t>Polanyi</a:t>
            </a:r>
            <a:r>
              <a:rPr lang="pt-PT" dirty="0" smtClean="0"/>
              <a:t> é uma das obras mais citadas por cientistas sociais, devido à contribuição para o debate em torno da globalização e qual o papel que o mercado e o Estado podem desempenhar à luz do que nos diz a história</a:t>
            </a:r>
          </a:p>
        </p:txBody>
      </p:sp>
    </p:spTree>
    <p:extLst>
      <p:ext uri="{BB962C8B-B14F-4D97-AF65-F5344CB8AC3E}">
        <p14:creationId xmlns:p14="http://schemas.microsoft.com/office/powerpoint/2010/main" val="146080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/>
              <a:t>A GRANDE TRANSFORMAÇÃO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smtClean="0"/>
              <a:t>O livro oferece uma história da emergência do liberalismo de mercado e as consequências políticas, económicas e sociais de uma globalização feita à medida das ideias de mercado livre (</a:t>
            </a:r>
            <a:r>
              <a:rPr lang="pt-PT" i="1" dirty="0" smtClean="0"/>
              <a:t>ler trágicas</a:t>
            </a:r>
            <a:r>
              <a:rPr lang="pt-PT" dirty="0" smtClean="0"/>
              <a:t>)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Porque é que um período prolongado de relativa paz e prosperidade na Europa que durou de 1815 a 1914 deu bruscamente lugar a uma guerra mundial seguida por um colapso económico e novamente por uma guerra mundial?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82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/>
              <a:t>A GRANDE TRANSFORMAÇÃO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smtClean="0"/>
              <a:t>Para responder, decide estudar a primeira sociedade claramente capitalista do século XIX e onde começa a Revolução Industrial: a Inglaterra.</a:t>
            </a:r>
          </a:p>
          <a:p>
            <a:pPr algn="just"/>
            <a:r>
              <a:rPr lang="pt-PT" dirty="0" smtClean="0"/>
              <a:t>Ele mostra como os pensadores ingleses em resposta aos novos tempos industriais (mecanização, produção em escala, </a:t>
            </a:r>
            <a:r>
              <a:rPr lang="pt-PT" dirty="0" err="1" smtClean="0"/>
              <a:t>etc</a:t>
            </a:r>
            <a:r>
              <a:rPr lang="pt-PT" dirty="0" smtClean="0"/>
              <a:t>) começam a desenhar uma teoria do liberalismo do mercado, segundo o qual a sociedade humana para se tornar mais eficiente deveria subordinar-se ao funcionamento de mercados autorregulados</a:t>
            </a:r>
          </a:p>
          <a:p>
            <a:pPr algn="just"/>
            <a:r>
              <a:rPr lang="pt-PT" dirty="0" smtClean="0"/>
              <a:t>Sendo a Inglaterra então a “oficina do mundo” </a:t>
            </a:r>
            <a:r>
              <a:rPr lang="pt-PT" dirty="0"/>
              <a:t>e</a:t>
            </a:r>
            <a:r>
              <a:rPr lang="pt-PT" dirty="0" smtClean="0"/>
              <a:t> a potência dominante, esta crença – eficiência/produtividade - tornou-se o princípio organizador da economia mundial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706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i="1" dirty="0" smtClean="0"/>
              <a:t>A GRANDE TRANSFORMAÇÃO</a:t>
            </a:r>
            <a:endParaRPr lang="pt-PT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mostra como o liberalismo de mercado ao transformar radicalmente os modos de vida e de organização social acabou por gerar uma resposta inevitável, uma </a:t>
            </a:r>
            <a:r>
              <a:rPr lang="pt-PT" dirty="0" err="1" smtClean="0"/>
              <a:t>reacção</a:t>
            </a:r>
            <a:r>
              <a:rPr lang="pt-PT" dirty="0" smtClean="0"/>
              <a:t> destinada a proteger a sociedade do impacto do mercado livre – </a:t>
            </a:r>
          </a:p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argumenta que o fracasso da paz que conduziria à Grande Depressão foi uma consequência </a:t>
            </a:r>
            <a:r>
              <a:rPr lang="pt-PT" dirty="0" err="1" smtClean="0"/>
              <a:t>directa</a:t>
            </a:r>
            <a:r>
              <a:rPr lang="pt-PT" dirty="0" smtClean="0"/>
              <a:t> da </a:t>
            </a:r>
            <a:r>
              <a:rPr lang="pt-PT" b="1" i="1" dirty="0" smtClean="0"/>
              <a:t>primeira grande transformação</a:t>
            </a:r>
            <a:r>
              <a:rPr lang="pt-PT" dirty="0" smtClean="0"/>
              <a:t>: a organização da economia global centrada no </a:t>
            </a:r>
            <a:r>
              <a:rPr lang="pt-PT" b="1" i="1" dirty="0" smtClean="0"/>
              <a:t>mercado livre</a:t>
            </a:r>
            <a:r>
              <a:rPr lang="pt-PT" dirty="0" smtClean="0"/>
              <a:t>. </a:t>
            </a:r>
          </a:p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diz ainda que a </a:t>
            </a:r>
            <a:r>
              <a:rPr lang="pt-PT" b="1" i="1" dirty="0" smtClean="0"/>
              <a:t>ascensão do totalitarismo</a:t>
            </a:r>
            <a:r>
              <a:rPr lang="pt-PT" i="1" dirty="0" smtClean="0"/>
              <a:t> </a:t>
            </a:r>
            <a:r>
              <a:rPr lang="pt-PT" dirty="0" smtClean="0"/>
              <a:t>é a </a:t>
            </a:r>
            <a:r>
              <a:rPr lang="pt-PT" b="1" i="1" dirty="0" smtClean="0"/>
              <a:t>segunda grande transformação</a:t>
            </a:r>
            <a:r>
              <a:rPr lang="pt-PT" dirty="0" smtClean="0"/>
              <a:t> e resulta da ascensão do mercado livre.</a:t>
            </a:r>
          </a:p>
          <a:p>
            <a:pPr algn="just"/>
            <a:r>
              <a:rPr lang="pt-PT" dirty="0" smtClean="0"/>
              <a:t>FOOD FOR THOUGHT -» Mercado livre leva ao totalitarismo? 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1803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PT" dirty="0"/>
              <a:t>“INCRUSTAÇÃO” (</a:t>
            </a:r>
            <a:r>
              <a:rPr lang="pt-PT" i="1" dirty="0" err="1"/>
              <a:t>Embeddedness</a:t>
            </a:r>
            <a:r>
              <a:rPr lang="pt-PT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sublinha que toda a tradição do moderno pensamento económico reside na conceção de uma economia como um sistema interligado de mercados que automaticamente ajustam entre si a oferta e a procura através do mecanismo dos preços.</a:t>
            </a:r>
          </a:p>
          <a:p>
            <a:pPr algn="just"/>
            <a:r>
              <a:rPr lang="pt-PT" dirty="0" err="1" smtClean="0"/>
              <a:t>Polanyi</a:t>
            </a:r>
            <a:r>
              <a:rPr lang="pt-PT" dirty="0" smtClean="0"/>
              <a:t> procura contestar esta visão mostrando como difere claramente da realidade histórica das sociedades humanas. Até ao século XIX, a economia humana (ou o mercado) esteve sempre incrustada na sociedade.</a:t>
            </a:r>
          </a:p>
          <a:p>
            <a:pPr algn="just"/>
            <a:r>
              <a:rPr lang="pt-PT" b="1" dirty="0" smtClean="0"/>
              <a:t>Incrustação</a:t>
            </a:r>
            <a:r>
              <a:rPr lang="pt-PT" dirty="0" smtClean="0"/>
              <a:t> exprime a ideia de que a economia não é autónoma, como a teoria económica dominante quer que ela seja, mas está subordinada à </a:t>
            </a:r>
            <a:r>
              <a:rPr lang="pt-PT" dirty="0" err="1" smtClean="0"/>
              <a:t>acção</a:t>
            </a:r>
            <a:r>
              <a:rPr lang="pt-PT" dirty="0" smtClean="0"/>
              <a:t> da política, da religião e das relações sociais.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08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1419</Words>
  <Application>Microsoft Office PowerPoint</Application>
  <PresentationFormat>Widescreen</PresentationFormat>
  <Paragraphs>93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Desde 2008……..</vt:lpstr>
      <vt:lpstr>PowerPoint Presentation</vt:lpstr>
      <vt:lpstr>A Grande Transformação Karl Polanyi</vt:lpstr>
      <vt:lpstr> </vt:lpstr>
      <vt:lpstr>A GRANDE TRANSFORMAÇÃO</vt:lpstr>
      <vt:lpstr>A GRANDE TRANSFORMAÇÃO</vt:lpstr>
      <vt:lpstr>A GRANDE TRANSFORMAÇÃO</vt:lpstr>
      <vt:lpstr>A GRANDE TRANSFORMAÇÃO</vt:lpstr>
      <vt:lpstr>“INCRUSTAÇÃO” (Embeddedness)</vt:lpstr>
      <vt:lpstr>“INCRUSTAÇÃO” (Embeddedness)</vt:lpstr>
      <vt:lpstr>“INCRUSTAÇÃO” (Embeddedness)</vt:lpstr>
      <vt:lpstr> MOVIMENTO DUPLO</vt:lpstr>
      <vt:lpstr>CONTRAMOVIMENTO</vt:lpstr>
      <vt:lpstr>PowerPoint Presentation</vt:lpstr>
      <vt:lpstr>PowerPoint Presentation</vt:lpstr>
      <vt:lpstr>ESTADO</vt:lpstr>
      <vt:lpstr>ESTADO</vt:lpstr>
      <vt:lpstr>INSTITUTE FOR NEW ECONOMIC THINKING (INET)</vt:lpstr>
      <vt:lpstr>CORE</vt:lpstr>
      <vt:lpstr>REPENSAR A ECONOMIA</vt:lpstr>
      <vt:lpstr>ESTADO EMPREENDEDOR</vt:lpstr>
      <vt:lpstr>ESTADO EMPREENDEDOR</vt:lpstr>
      <vt:lpstr>APPLE e JUSTIÇA FISCAL</vt:lpstr>
      <vt:lpstr>ESTADO EMPREENDEDOR</vt:lpstr>
      <vt:lpstr> RETORNO AO ESTADO?</vt:lpstr>
      <vt:lpstr>PowerPoint Presentation</vt:lpstr>
      <vt:lpstr>LUTA ANTI-PARAÍSO FISCAL</vt:lpstr>
      <vt:lpstr>BANCA ETICA</vt:lpstr>
      <vt:lpstr>TRIODOS BANK</vt:lpstr>
      <vt:lpstr>PÓS-CAPITALISMO?</vt:lpstr>
      <vt:lpstr>SHARING ECONOMY</vt:lpstr>
      <vt:lpstr> 4ª REVOLUÇÃO INDUSTRIAL?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Grande Transformação Karl Polanyi</dc:title>
  <dc:creator>Luis Mah Silva</dc:creator>
  <cp:lastModifiedBy>Docentes do ISEG</cp:lastModifiedBy>
  <cp:revision>68</cp:revision>
  <cp:lastPrinted>2016-10-13T11:42:59Z</cp:lastPrinted>
  <dcterms:created xsi:type="dcterms:W3CDTF">2015-10-07T15:41:13Z</dcterms:created>
  <dcterms:modified xsi:type="dcterms:W3CDTF">2016-10-13T17:02:31Z</dcterms:modified>
</cp:coreProperties>
</file>